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9400D3"/>
    <a:srgbClr val="4B0082"/>
    <a:srgbClr val="0000FF"/>
    <a:srgbClr val="00FF00"/>
    <a:srgbClr val="FF0000"/>
    <a:srgbClr val="FF7F00"/>
    <a:srgbClr val="B4B4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8ACC-7116-402F-8CEC-76BCFF97455F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C0C78-CDE7-4F5F-BDED-F256EB095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461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8ACC-7116-402F-8CEC-76BCFF97455F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C0C78-CDE7-4F5F-BDED-F256EB095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72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8ACC-7116-402F-8CEC-76BCFF97455F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C0C78-CDE7-4F5F-BDED-F256EB095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4761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8ACC-7116-402F-8CEC-76BCFF97455F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C0C78-CDE7-4F5F-BDED-F256EB095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1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8ACC-7116-402F-8CEC-76BCFF97455F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C0C78-CDE7-4F5F-BDED-F256EB095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40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8ACC-7116-402F-8CEC-76BCFF97455F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C0C78-CDE7-4F5F-BDED-F256EB095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308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8ACC-7116-402F-8CEC-76BCFF97455F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C0C78-CDE7-4F5F-BDED-F256EB095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711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8ACC-7116-402F-8CEC-76BCFF97455F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C0C78-CDE7-4F5F-BDED-F256EB095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3076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8ACC-7116-402F-8CEC-76BCFF97455F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C0C78-CDE7-4F5F-BDED-F256EB095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801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8ACC-7116-402F-8CEC-76BCFF97455F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C0C78-CDE7-4F5F-BDED-F256EB095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972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8ACC-7116-402F-8CEC-76BCFF97455F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C0C78-CDE7-4F5F-BDED-F256EB095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339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C8ACC-7116-402F-8CEC-76BCFF97455F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C0C78-CDE7-4F5F-BDED-F256EB095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356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60652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Rainbow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1" y="863126"/>
            <a:ext cx="6797614" cy="870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noProof="0" dirty="0" smtClean="0"/>
              <a:t>Shining light through a prism can make a rainbow</a:t>
            </a:r>
            <a:r>
              <a:rPr lang="en-US" noProof="0" dirty="0" smtClean="0"/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/>
              <a:t>The colours of a rainbow make a </a:t>
            </a:r>
            <a:r>
              <a:rPr lang="en-US" i="1" dirty="0" smtClean="0"/>
              <a:t>‘spectrum of light’</a:t>
            </a:r>
            <a:r>
              <a:rPr lang="en-US" dirty="0" smtClean="0"/>
              <a:t>.</a:t>
            </a:r>
            <a:endParaRPr lang="en-US" noProof="0" dirty="0" smtClean="0"/>
          </a:p>
        </p:txBody>
      </p:sp>
      <p:grpSp>
        <p:nvGrpSpPr>
          <p:cNvPr id="44" name="Group 43"/>
          <p:cNvGrpSpPr/>
          <p:nvPr/>
        </p:nvGrpSpPr>
        <p:grpSpPr>
          <a:xfrm>
            <a:off x="918853" y="1969971"/>
            <a:ext cx="7906291" cy="3786996"/>
            <a:chOff x="918853" y="1969971"/>
            <a:chExt cx="7906291" cy="3786996"/>
          </a:xfrm>
        </p:grpSpPr>
        <p:grpSp>
          <p:nvGrpSpPr>
            <p:cNvPr id="39" name="Group 38"/>
            <p:cNvGrpSpPr/>
            <p:nvPr/>
          </p:nvGrpSpPr>
          <p:grpSpPr>
            <a:xfrm>
              <a:off x="918853" y="1969971"/>
              <a:ext cx="7906291" cy="3786996"/>
              <a:chOff x="918853" y="1969971"/>
              <a:chExt cx="7906291" cy="3786996"/>
            </a:xfrm>
          </p:grpSpPr>
          <p:grpSp>
            <p:nvGrpSpPr>
              <p:cNvPr id="37" name="Group 36"/>
              <p:cNvGrpSpPr/>
              <p:nvPr/>
            </p:nvGrpSpPr>
            <p:grpSpPr>
              <a:xfrm>
                <a:off x="918853" y="1969971"/>
                <a:ext cx="7815289" cy="3786996"/>
                <a:chOff x="896858" y="1977591"/>
                <a:chExt cx="7815289" cy="3786996"/>
              </a:xfrm>
            </p:grpSpPr>
            <p:sp>
              <p:nvSpPr>
                <p:cNvPr id="5" name="Rectangle 4"/>
                <p:cNvSpPr/>
                <p:nvPr/>
              </p:nvSpPr>
              <p:spPr>
                <a:xfrm>
                  <a:off x="1147044" y="1977591"/>
                  <a:ext cx="7004649" cy="3786996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33" name="Group 32"/>
                <p:cNvGrpSpPr/>
                <p:nvPr/>
              </p:nvGrpSpPr>
              <p:grpSpPr>
                <a:xfrm>
                  <a:off x="896858" y="2489959"/>
                  <a:ext cx="4737260" cy="1872000"/>
                  <a:chOff x="896858" y="2489959"/>
                  <a:chExt cx="4737260" cy="1872000"/>
                </a:xfrm>
              </p:grpSpPr>
              <p:grpSp>
                <p:nvGrpSpPr>
                  <p:cNvPr id="32" name="Group 31"/>
                  <p:cNvGrpSpPr/>
                  <p:nvPr/>
                </p:nvGrpSpPr>
                <p:grpSpPr>
                  <a:xfrm>
                    <a:off x="3474118" y="2489959"/>
                    <a:ext cx="2160000" cy="1872000"/>
                    <a:chOff x="3474118" y="2489959"/>
                    <a:chExt cx="2160000" cy="1872000"/>
                  </a:xfrm>
                </p:grpSpPr>
                <p:sp>
                  <p:nvSpPr>
                    <p:cNvPr id="24" name="Isosceles Triangle 23"/>
                    <p:cNvSpPr/>
                    <p:nvPr/>
                  </p:nvSpPr>
                  <p:spPr>
                    <a:xfrm>
                      <a:off x="3474118" y="2489959"/>
                      <a:ext cx="2160000" cy="1872000"/>
                    </a:xfrm>
                    <a:prstGeom prst="triangle">
                      <a:avLst/>
                    </a:prstGeom>
                    <a:gradFill flip="none" rotWithShape="1">
                      <a:gsLst>
                        <a:gs pos="0">
                          <a:schemeClr val="accent3">
                            <a:lumMod val="0"/>
                            <a:lumOff val="100000"/>
                          </a:schemeClr>
                        </a:gs>
                        <a:gs pos="45000">
                          <a:schemeClr val="accent3">
                            <a:lumMod val="0"/>
                            <a:lumOff val="100000"/>
                          </a:schemeClr>
                        </a:gs>
                        <a:gs pos="92000">
                          <a:srgbClr val="D8D8D8"/>
                        </a:gs>
                        <a:gs pos="100000">
                          <a:srgbClr val="B4B4B4"/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  <a:ln>
                      <a:solidFill>
                        <a:schemeClr val="bg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pic>
                  <p:nvPicPr>
                    <p:cNvPr id="10" name="Picture 9"/>
                    <p:cNvPicPr>
                      <a:picLocks noChangeAspect="1"/>
                    </p:cNvPicPr>
                    <p:nvPr/>
                  </p:nvPicPr>
                  <p:blipFill>
                    <a:blip r:embed="rId3"/>
                    <a:stretch>
                      <a:fillRect/>
                    </a:stretch>
                  </p:blipFill>
                  <p:spPr>
                    <a:xfrm>
                      <a:off x="3606800" y="2819927"/>
                      <a:ext cx="1920875" cy="688908"/>
                    </a:xfrm>
                    <a:prstGeom prst="rect">
                      <a:avLst/>
                    </a:prstGeom>
                  </p:spPr>
                </p:pic>
              </p:grpSp>
              <p:cxnSp>
                <p:nvCxnSpPr>
                  <p:cNvPr id="4" name="Straight Connector 3"/>
                  <p:cNvCxnSpPr/>
                  <p:nvPr/>
                </p:nvCxnSpPr>
                <p:spPr>
                  <a:xfrm flipV="1">
                    <a:off x="896858" y="3205016"/>
                    <a:ext cx="3246951" cy="1087487"/>
                  </a:xfrm>
                  <a:prstGeom prst="line">
                    <a:avLst/>
                  </a:prstGeom>
                  <a:ln w="19050" cap="rnd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pic>
              <p:nvPicPr>
                <p:cNvPr id="36" name="Picture 35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 rot="975214">
                  <a:off x="4831891" y="3679454"/>
                  <a:ext cx="3880256" cy="198480"/>
                </a:xfrm>
                <a:prstGeom prst="rect">
                  <a:avLst/>
                </a:prstGeom>
              </p:spPr>
            </p:pic>
          </p:grpSp>
          <p:sp>
            <p:nvSpPr>
              <p:cNvPr id="38" name="Rectangle 37"/>
              <p:cNvSpPr/>
              <p:nvPr/>
            </p:nvSpPr>
            <p:spPr>
              <a:xfrm>
                <a:off x="8173688" y="3563981"/>
                <a:ext cx="651456" cy="11658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cxnSp>
          <p:nvCxnSpPr>
            <p:cNvPr id="41" name="Straight Arrow Connector 40"/>
            <p:cNvCxnSpPr/>
            <p:nvPr/>
          </p:nvCxnSpPr>
          <p:spPr>
            <a:xfrm flipV="1">
              <a:off x="1498477" y="3339815"/>
              <a:ext cx="1474222" cy="52365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 rot="20371117">
              <a:off x="1341100" y="3038143"/>
              <a:ext cx="148366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Light from a plain bulb</a:t>
              </a:r>
              <a:endParaRPr lang="en-GB" sz="14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sp>
        <p:nvSpPr>
          <p:cNvPr id="45" name="Isosceles Triangle 44"/>
          <p:cNvSpPr>
            <a:spLocks noChangeAspect="1"/>
          </p:cNvSpPr>
          <p:nvPr/>
        </p:nvSpPr>
        <p:spPr>
          <a:xfrm flipH="1">
            <a:off x="8499416" y="1298518"/>
            <a:ext cx="320985" cy="278187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>
              <a:rot lat="18842393" lon="21533354" rev="14968274"/>
            </a:camera>
            <a:lightRig rig="threePt" dir="t"/>
          </a:scene3d>
          <a:sp3d extrusionH="1270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8288669" y="3727010"/>
            <a:ext cx="7391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Verdana" panose="020B0604030504040204" pitchFamily="34" charset="0"/>
                <a:ea typeface="Verdana" panose="020B0604030504040204" pitchFamily="34" charset="0"/>
              </a:rPr>
              <a:t>Red</a:t>
            </a:r>
          </a:p>
          <a:p>
            <a:r>
              <a:rPr lang="en-GB" sz="800" dirty="0" smtClean="0">
                <a:latin typeface="Verdana" panose="020B0604030504040204" pitchFamily="34" charset="0"/>
                <a:ea typeface="Verdana" panose="020B0604030504040204" pitchFamily="34" charset="0"/>
              </a:rPr>
              <a:t>Orange</a:t>
            </a:r>
          </a:p>
          <a:p>
            <a:r>
              <a:rPr lang="en-GB" sz="800" dirty="0" smtClean="0">
                <a:latin typeface="Verdana" panose="020B0604030504040204" pitchFamily="34" charset="0"/>
                <a:ea typeface="Verdana" panose="020B0604030504040204" pitchFamily="34" charset="0"/>
              </a:rPr>
              <a:t>Yellow</a:t>
            </a:r>
          </a:p>
          <a:p>
            <a:r>
              <a:rPr lang="en-GB" sz="800" dirty="0" smtClean="0">
                <a:latin typeface="Verdana" panose="020B0604030504040204" pitchFamily="34" charset="0"/>
                <a:ea typeface="Verdana" panose="020B0604030504040204" pitchFamily="34" charset="0"/>
              </a:rPr>
              <a:t>Green</a:t>
            </a:r>
          </a:p>
          <a:p>
            <a:r>
              <a:rPr lang="en-GB" sz="800" dirty="0" smtClean="0">
                <a:latin typeface="Verdana" panose="020B0604030504040204" pitchFamily="34" charset="0"/>
                <a:ea typeface="Verdana" panose="020B0604030504040204" pitchFamily="34" charset="0"/>
              </a:rPr>
              <a:t>Blue</a:t>
            </a:r>
          </a:p>
          <a:p>
            <a:r>
              <a:rPr lang="en-GB" sz="800" dirty="0" smtClean="0">
                <a:latin typeface="Verdana" panose="020B0604030504040204" pitchFamily="34" charset="0"/>
                <a:ea typeface="Verdana" panose="020B0604030504040204" pitchFamily="34" charset="0"/>
              </a:rPr>
              <a:t>Indigo</a:t>
            </a:r>
          </a:p>
          <a:p>
            <a:r>
              <a:rPr lang="en-GB" sz="800" dirty="0" smtClean="0">
                <a:latin typeface="Verdana" panose="020B0604030504040204" pitchFamily="34" charset="0"/>
                <a:ea typeface="Verdana" panose="020B0604030504040204" pitchFamily="34" charset="0"/>
              </a:rPr>
              <a:t>Violet</a:t>
            </a:r>
          </a:p>
        </p:txBody>
      </p:sp>
    </p:spTree>
    <p:extLst>
      <p:ext uri="{BB962C8B-B14F-4D97-AF65-F5344CB8AC3E}">
        <p14:creationId xmlns:p14="http://schemas.microsoft.com/office/powerpoint/2010/main" val="295420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89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Rainbow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5"/>
            <a:ext cx="8285163" cy="2562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Where do the colours of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the rainbow come from?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38891" y="3561958"/>
            <a:ext cx="8303472" cy="2536156"/>
            <a:chOff x="438891" y="3561958"/>
            <a:chExt cx="8303472" cy="2536156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38891" y="3561958"/>
              <a:ext cx="8303472" cy="2536156"/>
            </a:xfrm>
            <a:prstGeom prst="rect">
              <a:avLst/>
            </a:prstGeom>
          </p:spPr>
        </p:pic>
        <p:sp>
          <p:nvSpPr>
            <p:cNvPr id="23" name="TextBox 22"/>
            <p:cNvSpPr txBox="1"/>
            <p:nvPr/>
          </p:nvSpPr>
          <p:spPr>
            <a:xfrm>
              <a:off x="1396999" y="3561958"/>
              <a:ext cx="7323291" cy="54014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en-GB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The prism makes the light sparkle because it is shiny</a:t>
              </a:r>
              <a:endParaRPr lang="en-GB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396998" y="4238429"/>
              <a:ext cx="7323291" cy="54014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en-GB" dirty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The prism adds colours to the light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96997" y="4892624"/>
              <a:ext cx="7323291" cy="54014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en-GB" dirty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The prism </a:t>
              </a:r>
              <a:r>
                <a:rPr lang="en-GB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reacts with </a:t>
              </a:r>
              <a:r>
                <a:rPr lang="en-GB" dirty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the </a:t>
              </a:r>
              <a:r>
                <a:rPr lang="en-GB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light and changes its </a:t>
              </a:r>
              <a:r>
                <a:rPr lang="en-GB" dirty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colour 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396996" y="5546819"/>
              <a:ext cx="7323291" cy="54014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en-GB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The prism splits up the colours that the light is made of</a:t>
              </a:r>
              <a:endParaRPr lang="en-GB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/>
          <a:srcRect l="2224" t="7316" r="7547" b="25172"/>
          <a:stretch/>
        </p:blipFill>
        <p:spPr>
          <a:xfrm>
            <a:off x="1863306" y="1392860"/>
            <a:ext cx="5572664" cy="1994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40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</TotalTime>
  <Words>85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20</cp:revision>
  <dcterms:created xsi:type="dcterms:W3CDTF">2018-10-17T13:06:14Z</dcterms:created>
  <dcterms:modified xsi:type="dcterms:W3CDTF">2018-10-18T07:06:59Z</dcterms:modified>
</cp:coreProperties>
</file>